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7" r:id="rId7"/>
    <p:sldId id="260" r:id="rId8"/>
    <p:sldId id="261" r:id="rId9"/>
    <p:sldId id="262" r:id="rId10"/>
    <p:sldId id="268" r:id="rId11"/>
    <p:sldId id="263" r:id="rId12"/>
    <p:sldId id="265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854C42-9CB5-4003-B8D5-F32CBD912B1E}" v="1" dt="2024-10-22T17:14:07.0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Kemle" userId="36067275-6401-4736-b97c-8ca6a39023be" providerId="ADAL" clId="{43854C42-9CB5-4003-B8D5-F32CBD912B1E}"/>
    <pc:docChg chg="addSld modSld sldOrd">
      <pc:chgData name="Andrew Kemle" userId="36067275-6401-4736-b97c-8ca6a39023be" providerId="ADAL" clId="{43854C42-9CB5-4003-B8D5-F32CBD912B1E}" dt="2024-10-22T17:14:06.858" v="634" actId="20577"/>
      <pc:docMkLst>
        <pc:docMk/>
      </pc:docMkLst>
      <pc:sldChg chg="ord">
        <pc:chgData name="Andrew Kemle" userId="36067275-6401-4736-b97c-8ca6a39023be" providerId="ADAL" clId="{43854C42-9CB5-4003-B8D5-F32CBD912B1E}" dt="2024-10-22T17:04:24.768" v="2"/>
        <pc:sldMkLst>
          <pc:docMk/>
          <pc:sldMk cId="1776879626" sldId="256"/>
        </pc:sldMkLst>
      </pc:sldChg>
      <pc:sldChg chg="modSp new mod">
        <pc:chgData name="Andrew Kemle" userId="36067275-6401-4736-b97c-8ca6a39023be" providerId="ADAL" clId="{43854C42-9CB5-4003-B8D5-F32CBD912B1E}" dt="2024-10-22T17:14:06.858" v="634" actId="20577"/>
        <pc:sldMkLst>
          <pc:docMk/>
          <pc:sldMk cId="596333539" sldId="271"/>
        </pc:sldMkLst>
        <pc:spChg chg="mod">
          <ac:chgData name="Andrew Kemle" userId="36067275-6401-4736-b97c-8ca6a39023be" providerId="ADAL" clId="{43854C42-9CB5-4003-B8D5-F32CBD912B1E}" dt="2024-10-22T17:04:29.754" v="24" actId="20577"/>
          <ac:spMkLst>
            <pc:docMk/>
            <pc:sldMk cId="596333539" sldId="271"/>
            <ac:spMk id="2" creationId="{56CEEF92-0AAD-B7F5-5E8C-4E355429C1CB}"/>
          </ac:spMkLst>
        </pc:spChg>
        <pc:spChg chg="mod">
          <ac:chgData name="Andrew Kemle" userId="36067275-6401-4736-b97c-8ca6a39023be" providerId="ADAL" clId="{43854C42-9CB5-4003-B8D5-F32CBD912B1E}" dt="2024-10-22T17:14:06.858" v="634" actId="20577"/>
          <ac:spMkLst>
            <pc:docMk/>
            <pc:sldMk cId="596333539" sldId="271"/>
            <ac:spMk id="3" creationId="{B058CA7A-41ED-EB69-07F5-2B3183ECB1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A2214-00E6-A234-AFCF-C38D66EEA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61C256-9EA0-5C7B-6028-957BDAAB0C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B8501-973D-D383-1FCC-57A79C797C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F9A6B0-62C8-7E16-0CFA-3084B0A6E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13F81-89CF-7877-F6BC-155BD83FD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50431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B4E7F-5630-1BAC-4A1F-91886C16A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CB697-72FF-2D06-69FE-0346F3D473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F6DF7-BFEE-4FDC-7D27-F468A967E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23839-DFB7-FBD4-E284-D7FD934F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7CE3-77D2-5FF9-3E29-985CD865D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008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08093-C523-2B19-A31F-1B66DFB97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22AC81-D66E-CBF9-1691-652EA55D04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47E19-DF03-3200-5B9C-060A3BEF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95509-3021-397C-D147-035CFEAE1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43A9E-F170-593F-43FA-6004B88BE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949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DA60-1D6D-6E19-079B-D52E04CF7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B78DF-4971-DCB5-644A-D2F8306C1A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6B4F0B-2326-73F6-5650-0AA72AA8E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3F3914-74F7-7928-A0FB-27BED1C41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06C8F2-E552-EBAE-2D3D-6AF0EEDF8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466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9E4E-68E7-1805-24F0-341DAD8C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F9D14C-8BD2-9A3C-8DA9-7D6D4DB1A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4F7E8B-06C4-6994-C9B0-C093FBEBD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519B1C-F6DD-318D-7EC9-32D72B3F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FB885-6539-587E-9BC7-444095636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0997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B5656-92A5-C0A6-06B3-B148E59E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73DAA9-1F05-D58D-4760-C1BCE23213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44F3EE-BC05-5AE9-63BD-23167A2F14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50102B-FC70-00A5-E3F3-AEFB3C381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76A0B-6EA7-4E86-29AB-6A061F4A8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2A8B1-EA4D-F109-CB85-157D0956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3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A176B-474B-813E-ED1D-F287D8564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09EE2C-B891-5E34-F5B6-6E84F89EE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70B32E-51E9-08D8-C4F9-5EEC7E56F3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3BD8B1-574A-7BCB-A954-19CF835D99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43F618-6D7A-9A8C-9D60-0329609B8B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55CF34-AF6D-6176-F56C-AD1B3EB62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E8D05-426D-0399-5E64-E3401120D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310DB6-DF05-7B5B-62E3-1F43EFC8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6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D281A-F1EA-FB00-F1B9-5ED8AC614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65C07-4949-3962-CCFC-192FC6E3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774F87-1BED-8A14-529C-DC9D3F6AE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B52224-D927-EDA1-9732-669C6C979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024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05F3AA-99AA-7EB0-00B0-42DED656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068B79-DBF7-8B5A-3BB9-0DBC3233F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FF3F66-FD01-6DAD-7D76-724D28F75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5200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2D9DA-3099-DF17-6CB9-90B567968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4B74D-EF4D-A2C8-1709-A0DB1F9ED0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6E3093-E96B-D8B2-DDF5-193923882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0A29A-9A1E-26A0-717A-C0C365BD6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8A752-E510-B47F-BDA9-DFB900FA6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F6273-1B78-49B3-7086-D1ED3536D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33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E6985-3183-7863-CE9C-AE348C594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E46BF-163C-6A20-7221-C9446E503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59E67-A59D-9E7D-2AED-E6FAEC3433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680311-6F67-9CA7-D22C-CD5567829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778F19-F7BE-0FBC-1EE6-DCF16B3EA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581068-CA6B-ED83-7774-6C4197AC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1689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ADE02-C8D5-9AA6-113D-5173DF07E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10D0C4-E591-D55B-1963-9E10F96751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26676-943B-9544-DFCC-EA221D7A7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38147-F757-40D6-AD0D-FEDEE27F97CC}" type="datetimeFigureOut">
              <a:rPr lang="en-CA" smtClean="0"/>
              <a:t>2024-10-22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D8E1E-137E-952D-169C-B74D50D4C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0CF5B-4609-F51D-2A93-F2FFC7AE6E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8664-6FE9-4817-938F-6462A315010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85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dvocacy.gsa@ucalgary.ca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EEF92-0AAD-B7F5-5E8C-4E355429C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What is this document?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8CA7A-41ED-EB69-07F5-2B3183ECB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 counterproposals we presented to the Provost team on October 17</a:t>
            </a:r>
            <a:r>
              <a:rPr lang="en-CA" baseline="30000" dirty="0"/>
              <a:t>th</a:t>
            </a:r>
            <a:endParaRPr lang="en-CA" dirty="0"/>
          </a:p>
          <a:p>
            <a:r>
              <a:rPr lang="en-CA" dirty="0"/>
              <a:t>Asks were developed from: </a:t>
            </a:r>
          </a:p>
          <a:p>
            <a:pPr lvl="1"/>
            <a:r>
              <a:rPr lang="en-CA" dirty="0"/>
              <a:t>Qualtrics survey</a:t>
            </a:r>
          </a:p>
          <a:p>
            <a:pPr lvl="1"/>
            <a:r>
              <a:rPr lang="en-CA" dirty="0"/>
              <a:t>Feedback from Executive meetings with students</a:t>
            </a:r>
          </a:p>
          <a:p>
            <a:pPr lvl="1"/>
            <a:r>
              <a:rPr lang="en-CA" dirty="0"/>
              <a:t>Executive advocacy priorities for the year</a:t>
            </a:r>
          </a:p>
          <a:p>
            <a:pPr lvl="1"/>
            <a:r>
              <a:rPr lang="en-CA" dirty="0"/>
              <a:t>Ongoing advocacy from previous years</a:t>
            </a:r>
          </a:p>
          <a:p>
            <a:r>
              <a:rPr lang="en-CA" dirty="0"/>
              <a:t>Provost presentation to GRC is a response to our counterproposals</a:t>
            </a:r>
          </a:p>
          <a:p>
            <a:r>
              <a:rPr lang="en-CA" dirty="0"/>
              <a:t>For any questions, please email: </a:t>
            </a:r>
            <a:r>
              <a:rPr lang="en-CA" dirty="0" err="1">
                <a:hlinkClick r:id="rId2"/>
              </a:rPr>
              <a:t>advocacy.</a:t>
            </a:r>
            <a:r>
              <a:rPr lang="en-CA" err="1">
                <a:hlinkClick r:id="rId2"/>
              </a:rPr>
              <a:t>gsa</a:t>
            </a:r>
            <a:r>
              <a:rPr lang="en-CA">
                <a:hlinkClick r:id="rId2"/>
              </a:rPr>
              <a:t>@ucalgary.ca</a:t>
            </a:r>
            <a:r>
              <a:rPr lang="en-CA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6333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6ED3DA-4D07-8646-6EE9-9835E264E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A" sz="4200" dirty="0"/>
              <a:t>Ask #3: Creation of tuition/fee-offsetting “Affordability Grants”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1567A-62BE-0317-046F-96274798A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CA" sz="3200" dirty="0"/>
              <a:t>If tuition and fees aren’t reduced, direct </a:t>
            </a:r>
            <a:r>
              <a:rPr lang="en-CA" sz="3200" i="1" dirty="0"/>
              <a:t>majority</a:t>
            </a:r>
            <a:r>
              <a:rPr lang="en-CA" sz="3200" dirty="0"/>
              <a:t> of the collected funds to these grants. </a:t>
            </a:r>
          </a:p>
          <a:p>
            <a:r>
              <a:rPr lang="en-CA" sz="3200" dirty="0"/>
              <a:t>Ideally, the funds being redirected back to students can offset the increase year-over-year. </a:t>
            </a:r>
          </a:p>
          <a:p>
            <a:r>
              <a:rPr lang="en-CA" sz="3200" dirty="0"/>
              <a:t>Admin’s concern over an internal market?</a:t>
            </a:r>
          </a:p>
          <a:p>
            <a:pPr lvl="1"/>
            <a:r>
              <a:rPr lang="en-CA" sz="2000" dirty="0"/>
              <a:t>Our counterargument is that an internal market is the only way to effectively show students that these collected funds are being redirected back to students. </a:t>
            </a:r>
          </a:p>
          <a:p>
            <a:pPr lvl="1"/>
            <a:r>
              <a:rPr lang="en-CA" sz="2000" dirty="0"/>
              <a:t>Administrative costs are necessary price to pay to keep school affordable. </a:t>
            </a:r>
          </a:p>
          <a:p>
            <a:pPr lvl="1"/>
            <a:r>
              <a:rPr lang="en-CA" sz="2000" dirty="0"/>
              <a:t>Name “affordability grants” deliberately signals to provincial government that their cuts have caused real harm to accessibility of post-secondary education.</a:t>
            </a:r>
          </a:p>
        </p:txBody>
      </p:sp>
    </p:spTree>
    <p:extLst>
      <p:ext uri="{BB962C8B-B14F-4D97-AF65-F5344CB8AC3E}">
        <p14:creationId xmlns:p14="http://schemas.microsoft.com/office/powerpoint/2010/main" val="395735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6ED3DA-4D07-8646-6EE9-9835E264E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A" sz="4200" dirty="0"/>
              <a:t>Ask #4: Commissioning a Report on Effects of Operating Grant Cuts on University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1567A-62BE-0317-046F-96274798A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CA" sz="3200" dirty="0"/>
              <a:t>Based off Bill 208 (</a:t>
            </a:r>
            <a:r>
              <a:rPr lang="en-CA" sz="3200" i="1" dirty="0"/>
              <a:t>Post-Secondary Funding Assessment Act</a:t>
            </a:r>
            <a:r>
              <a:rPr lang="en-CA" sz="3200" dirty="0"/>
              <a:t>) from 3</a:t>
            </a:r>
            <a:r>
              <a:rPr lang="en-CA" sz="3200" baseline="30000" dirty="0"/>
              <a:t>rd</a:t>
            </a:r>
            <a:r>
              <a:rPr lang="en-CA" sz="3200" dirty="0"/>
              <a:t> Session of 30</a:t>
            </a:r>
            <a:r>
              <a:rPr lang="en-CA" sz="3200" baseline="30000" dirty="0"/>
              <a:t>th</a:t>
            </a:r>
            <a:r>
              <a:rPr lang="en-CA" sz="3200" dirty="0"/>
              <a:t> Legislature. </a:t>
            </a:r>
          </a:p>
          <a:p>
            <a:r>
              <a:rPr lang="en-CA" sz="3200" dirty="0"/>
              <a:t>Would result in the creation of a public report detailing how </a:t>
            </a:r>
            <a:r>
              <a:rPr lang="en-CA" sz="3200" dirty="0" err="1"/>
              <a:t>UCalgary</a:t>
            </a:r>
            <a:r>
              <a:rPr lang="en-CA" sz="3200" dirty="0"/>
              <a:t> operations have been impacted by budget cuts, what sacrifices/trade-offs have been required to balance the books, and the extent to which this has resulted in either tuition and fee increases or student experience cuts. </a:t>
            </a:r>
          </a:p>
        </p:txBody>
      </p:sp>
    </p:spTree>
    <p:extLst>
      <p:ext uri="{BB962C8B-B14F-4D97-AF65-F5344CB8AC3E}">
        <p14:creationId xmlns:p14="http://schemas.microsoft.com/office/powerpoint/2010/main" val="2846395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B3BAC0-4CAA-6C25-EC14-F0A32D48E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CA" sz="5400" dirty="0"/>
              <a:t>Ask #5: Commit to a Strategy on How to Close GPA Gap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164B4-BC8A-99E4-2D98-08DE518587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CA" sz="3600" dirty="0"/>
              <a:t>GSA Ask #3 from last year asked for GPAs to be hired back—this is a follow-up to that. </a:t>
            </a:r>
          </a:p>
          <a:p>
            <a:r>
              <a:rPr lang="en-CA" sz="3600" dirty="0"/>
              <a:t>Would result in publicly available report detailing how </a:t>
            </a:r>
            <a:r>
              <a:rPr lang="en-CA" sz="3600" dirty="0" err="1"/>
              <a:t>UCalgary</a:t>
            </a:r>
            <a:r>
              <a:rPr lang="en-CA" sz="3600" dirty="0"/>
              <a:t> plans to either rehire GPAs or close the gap using alternative methods. </a:t>
            </a:r>
          </a:p>
          <a:p>
            <a:r>
              <a:rPr lang="en-CA" sz="3600" dirty="0"/>
              <a:t>Provides timeline and checkpoints for GSA to monitor university progress</a:t>
            </a:r>
            <a:r>
              <a:rPr lang="en-CA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05666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ogo for a graduate students association&#10;&#10;Description automatically generated">
            <a:extLst>
              <a:ext uri="{FF2B5EF4-FFF2-40B4-BE49-F238E27FC236}">
                <a16:creationId xmlns:a16="http://schemas.microsoft.com/office/drawing/2014/main" id="{35E1FC21-F8CA-927C-CF51-C0B94263EA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1524000"/>
            <a:ext cx="3810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10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14F6BF-7B1B-95DA-6F87-B26301B48F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/>
          </a:bodyPr>
          <a:lstStyle/>
          <a:p>
            <a:pPr algn="l"/>
            <a:r>
              <a:rPr lang="en-CA" sz="3800" dirty="0"/>
              <a:t>GSA TFCC Counterproposals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4DC906-354A-E5CE-AD7A-3EA47177A6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pPr algn="l"/>
            <a:r>
              <a:rPr lang="en-CA" dirty="0"/>
              <a:t>October 17</a:t>
            </a:r>
            <a:r>
              <a:rPr lang="en-CA" baseline="30000" dirty="0"/>
              <a:t>th</a:t>
            </a:r>
            <a:r>
              <a:rPr lang="en-CA" dirty="0"/>
              <a:t>, 2024</a:t>
            </a:r>
            <a:endParaRPr lang="en-CA"/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for a graduate students association&#10;&#10;Description automatically generated">
            <a:extLst>
              <a:ext uri="{FF2B5EF4-FFF2-40B4-BE49-F238E27FC236}">
                <a16:creationId xmlns:a16="http://schemas.microsoft.com/office/drawing/2014/main" id="{F15709CB-52AC-817E-2573-5A414BE1B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3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76879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F225B9-A622-FFED-2A2E-48C35F83F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A" sz="5400" dirty="0"/>
              <a:t>Council Feedback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DC7A2-7890-5DF6-FCF7-E2ED8D8268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en-CA" sz="2000" i="1" dirty="0"/>
              <a:t>What questions do you want to ask the Provost’s team?</a:t>
            </a:r>
          </a:p>
          <a:p>
            <a:pPr lvl="1"/>
            <a:r>
              <a:rPr lang="en-CA" sz="2000" dirty="0"/>
              <a:t>“As an international PhD student, I hope the 0% increase stays for upcoming years.”</a:t>
            </a:r>
          </a:p>
          <a:p>
            <a:pPr lvl="1"/>
            <a:r>
              <a:rPr lang="en-CA" sz="2000" dirty="0"/>
              <a:t>“What can we do to reduce tuition increases for course-based students?”</a:t>
            </a:r>
          </a:p>
          <a:p>
            <a:pPr lvl="1"/>
            <a:r>
              <a:rPr lang="en-CA" sz="2000" dirty="0"/>
              <a:t>“What would be the effects of a lower tuition raise? Where would the cuts be made?”</a:t>
            </a:r>
          </a:p>
          <a:p>
            <a:pPr lvl="1"/>
            <a:r>
              <a:rPr lang="en-CA" sz="2000" dirty="0"/>
              <a:t>“Where are the additional fees going? Scholarships? Travel incentives? Student enrichment? If not any of these, where are they going and why?</a:t>
            </a:r>
          </a:p>
          <a:p>
            <a:r>
              <a:rPr lang="en-CA" sz="2000" i="1" dirty="0"/>
              <a:t>What should the GSA prioritize in our counterproposal?</a:t>
            </a:r>
          </a:p>
          <a:p>
            <a:pPr lvl="1"/>
            <a:r>
              <a:rPr lang="en-CA" sz="2000" dirty="0"/>
              <a:t>“Ensure program quality is being improved without making grad school unaffordable.”</a:t>
            </a:r>
          </a:p>
          <a:p>
            <a:pPr lvl="1"/>
            <a:r>
              <a:rPr lang="en-CA" sz="2000" dirty="0"/>
              <a:t>“Better sources of funding for international students/lowering burden on international students/no discrimination against international students.”</a:t>
            </a:r>
          </a:p>
          <a:p>
            <a:pPr lvl="1"/>
            <a:r>
              <a:rPr lang="en-CA" sz="2000" dirty="0"/>
              <a:t>“Make more fees opt-in.”</a:t>
            </a:r>
          </a:p>
          <a:p>
            <a:pPr lvl="1"/>
            <a:r>
              <a:rPr lang="en-CA" sz="2000" dirty="0"/>
              <a:t>“Freeze salaries of </a:t>
            </a:r>
            <a:r>
              <a:rPr lang="en-CA" sz="2000" dirty="0" err="1"/>
              <a:t>UCalgary</a:t>
            </a:r>
            <a:r>
              <a:rPr lang="en-CA" sz="2000" dirty="0"/>
              <a:t> employees making more than 200K.”</a:t>
            </a:r>
            <a:r>
              <a:rPr lang="en-CA" sz="2000" i="1" dirty="0"/>
              <a:t> </a:t>
            </a:r>
            <a:r>
              <a:rPr lang="en-CA" sz="2000" dirty="0"/>
              <a:t> </a:t>
            </a:r>
          </a:p>
          <a:p>
            <a:pPr lvl="1"/>
            <a:r>
              <a:rPr lang="en-CA" sz="2000" dirty="0"/>
              <a:t>“Ask for someone from the GR department to be present.”</a:t>
            </a:r>
          </a:p>
          <a:p>
            <a:pPr lvl="1"/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4247027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0F376F-85EE-D0F1-5773-29A2DB6DE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CA" sz="5400" dirty="0"/>
              <a:t>Additional Student Concern: Varsity Courts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D5FD-05D3-12EF-0869-42C9302EE0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/>
          </a:bodyPr>
          <a:lstStyle/>
          <a:p>
            <a:r>
              <a:rPr lang="en-CA" sz="3200" dirty="0"/>
              <a:t>Concerns over where to find alternative family housing:</a:t>
            </a:r>
          </a:p>
          <a:p>
            <a:pPr lvl="1"/>
            <a:r>
              <a:rPr lang="en-CA" sz="2800" dirty="0"/>
              <a:t>Especially given </a:t>
            </a:r>
            <a:r>
              <a:rPr lang="en-CA" sz="2800" dirty="0" err="1"/>
              <a:t>UCalgary’s</a:t>
            </a:r>
            <a:r>
              <a:rPr lang="en-CA" sz="2800" dirty="0"/>
              <a:t> goal to double grad-student enrollment. </a:t>
            </a:r>
          </a:p>
          <a:p>
            <a:r>
              <a:rPr lang="en-CA" sz="3200" dirty="0"/>
              <a:t>Concerns over feasibility of timeline:</a:t>
            </a:r>
          </a:p>
          <a:p>
            <a:pPr lvl="1"/>
            <a:r>
              <a:rPr lang="en-CA" sz="2800" dirty="0"/>
              <a:t>Moving in two years is difficult if no alternatives exist.</a:t>
            </a:r>
          </a:p>
          <a:p>
            <a:r>
              <a:rPr lang="en-CA" sz="3200" dirty="0"/>
              <a:t>Concerns over neglect of current units:</a:t>
            </a:r>
          </a:p>
          <a:p>
            <a:pPr lvl="1"/>
            <a:r>
              <a:rPr lang="en-CA" sz="2800" dirty="0"/>
              <a:t>Dilapidated state of some units goes far beyond end-of-life-cycle problems.</a:t>
            </a:r>
          </a:p>
          <a:p>
            <a:r>
              <a:rPr lang="en-CA" sz="3200" dirty="0"/>
              <a:t>Concerns over loss/disruption of unique and vibrant community. </a:t>
            </a:r>
          </a:p>
          <a:p>
            <a:endParaRPr lang="en-CA" sz="2200" dirty="0"/>
          </a:p>
          <a:p>
            <a:endParaRPr lang="en-CA" sz="2200" dirty="0"/>
          </a:p>
          <a:p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3846564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5F8915-6923-295A-5C94-28CD3423D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2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Carry-Over Concern from last TFCC: Graduate Program Administrator (GPA) Gaps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DC4EC7-2646-E694-7961-FDA7817B5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i="1" dirty="0"/>
              <a:t>Pictured: </a:t>
            </a:r>
            <a:r>
              <a:rPr lang="en-US" sz="2200" dirty="0"/>
              <a:t>our third ask from last year</a:t>
            </a:r>
          </a:p>
          <a:p>
            <a:r>
              <a:rPr lang="en-US" sz="2200" dirty="0"/>
              <a:t>POD/Administrative Turnover </a:t>
            </a:r>
          </a:p>
        </p:txBody>
      </p:sp>
      <p:pic>
        <p:nvPicPr>
          <p:cNvPr id="5" name="Content Placeholder 4" descr="A screenshot of a computer&#10;&#10;Description automatically generated">
            <a:extLst>
              <a:ext uri="{FF2B5EF4-FFF2-40B4-BE49-F238E27FC236}">
                <a16:creationId xmlns:a16="http://schemas.microsoft.com/office/drawing/2014/main" id="{9CFE316C-C091-692E-BB93-0B9EA7795168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354" r="19653" b="26096"/>
          <a:stretch/>
        </p:blipFill>
        <p:spPr>
          <a:xfrm>
            <a:off x="3764878" y="2028063"/>
            <a:ext cx="7588780" cy="2820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28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C0B71C-FB0A-D917-C92E-D84D48D24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en-CA" sz="3400"/>
              <a:t>Political Issue: Declining Student Aid Funding</a:t>
            </a:r>
          </a:p>
        </p:txBody>
      </p:sp>
      <p:sp>
        <p:nvSpPr>
          <p:cNvPr id="17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BC3EE-6778-2446-B910-2FC07599E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en-CA" sz="1700" dirty="0"/>
              <a:t>Adjusted for inflation (CPI),non-repayable student financial aid funding has </a:t>
            </a:r>
            <a:r>
              <a:rPr lang="en-CA" sz="1700" b="1" dirty="0"/>
              <a:t>declined by $14.8 million </a:t>
            </a:r>
            <a:r>
              <a:rPr lang="en-CA" sz="1700" dirty="0"/>
              <a:t>since 2020-21.</a:t>
            </a:r>
          </a:p>
          <a:p>
            <a:r>
              <a:rPr lang="en-CA" sz="1700" dirty="0"/>
              <a:t>Note: this number has not been adjusted for enrollment growth. </a:t>
            </a:r>
          </a:p>
          <a:p>
            <a:r>
              <a:rPr lang="en-CA" sz="1700" dirty="0"/>
              <a:t>Note II: undergraduates aren’t eligible for a large portion of student aid grants </a:t>
            </a:r>
            <a:r>
              <a:rPr lang="en-CA" sz="1700" i="1" dirty="0"/>
              <a:t>anyways</a:t>
            </a:r>
            <a:r>
              <a:rPr lang="en-CA" sz="1700" dirty="0"/>
              <a:t>, while many special graduate scholarships are program-specific.</a:t>
            </a:r>
          </a:p>
          <a:p>
            <a:endParaRPr lang="en-CA" sz="1700" dirty="0"/>
          </a:p>
        </p:txBody>
      </p:sp>
      <p:pic>
        <p:nvPicPr>
          <p:cNvPr id="7" name="Picture 6" descr="A screenshot of a computer&#10;&#10;Description automatically generated">
            <a:extLst>
              <a:ext uri="{FF2B5EF4-FFF2-40B4-BE49-F238E27FC236}">
                <a16:creationId xmlns:a16="http://schemas.microsoft.com/office/drawing/2014/main" id="{D8D02CF7-225D-7476-E73B-4E828A13C83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28" t="23495" r="13125" b="7988"/>
          <a:stretch/>
        </p:blipFill>
        <p:spPr>
          <a:xfrm>
            <a:off x="4541651" y="1409700"/>
            <a:ext cx="6772276" cy="4481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440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F09D76-6357-C57B-A783-70EC39922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1381"/>
            <a:ext cx="10512552" cy="406654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GSA Asks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F6E4D-0C7B-E4D3-910E-0F6C40FC83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4983276"/>
            <a:ext cx="10512552" cy="112668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monetary asks; </a:t>
            </a:r>
            <a:r>
              <a:rPr lang="en-US" sz="2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 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public reports</a:t>
            </a:r>
            <a:endParaRPr lang="en-US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40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2C2781-BDA4-CFAB-FAC0-632F06AE3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A" sz="4200" dirty="0"/>
              <a:t>Ask #1: Reduction </a:t>
            </a:r>
            <a:r>
              <a:rPr lang="en-CA" sz="4200"/>
              <a:t>of Course-Based </a:t>
            </a:r>
            <a:r>
              <a:rPr lang="en-CA" sz="4200" dirty="0"/>
              <a:t>Student Tuition Increase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6C015-9809-AD55-2E80-56F42AAE1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fontScale="92500" lnSpcReduction="20000"/>
          </a:bodyPr>
          <a:lstStyle/>
          <a:p>
            <a:r>
              <a:rPr lang="en-CA" sz="3200" dirty="0"/>
              <a:t>Equalize tuition between international and domestic course-based students (ideally 0% increase, </a:t>
            </a:r>
            <a:r>
              <a:rPr lang="en-CA" sz="3200"/>
              <a:t>more practically 2% for both)</a:t>
            </a:r>
            <a:endParaRPr lang="en-CA" sz="3200" dirty="0"/>
          </a:p>
          <a:p>
            <a:r>
              <a:rPr lang="en-CA" sz="3200" dirty="0"/>
              <a:t>Majority of affordability concerns continue to come from international students.</a:t>
            </a:r>
          </a:p>
          <a:p>
            <a:r>
              <a:rPr lang="en-CA" sz="3200" dirty="0"/>
              <a:t>International course-based students don’t have equalizing scholarship like thesis-based students.</a:t>
            </a:r>
          </a:p>
          <a:p>
            <a:r>
              <a:rPr lang="en-CA" sz="3200" dirty="0"/>
              <a:t>Concern over higher international student tuition being discriminatory. </a:t>
            </a:r>
          </a:p>
          <a:p>
            <a:r>
              <a:rPr lang="en-CA" sz="3200" dirty="0"/>
              <a:t>Recognize that tuition reductions will create deficit, but our first priority is student affordability concerns.  </a:t>
            </a:r>
          </a:p>
        </p:txBody>
      </p:sp>
    </p:spTree>
    <p:extLst>
      <p:ext uri="{BB962C8B-B14F-4D97-AF65-F5344CB8AC3E}">
        <p14:creationId xmlns:p14="http://schemas.microsoft.com/office/powerpoint/2010/main" val="357389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6ED3DA-4D07-8646-6EE9-9835E264E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CA" sz="4200"/>
              <a:t>Ask #2: Reduction in Mandatory Non-Instructional Fees from 4% to 2%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1567A-62BE-0317-046F-96274798A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en-CA" sz="3200" dirty="0"/>
              <a:t>Concern over MNIFs being used to subsidize programs that are inaccessible to students (Campus Daycare, Summer Camps, Foothills &amp; Vet Med students without athletics and active living access). </a:t>
            </a:r>
          </a:p>
          <a:p>
            <a:r>
              <a:rPr lang="en-CA" sz="3200" dirty="0"/>
              <a:t>Recognize, again, that reduction my result in deficit, but affordability concerns are our number one priority. </a:t>
            </a:r>
          </a:p>
        </p:txBody>
      </p:sp>
    </p:spTree>
    <p:extLst>
      <p:ext uri="{BB962C8B-B14F-4D97-AF65-F5344CB8AC3E}">
        <p14:creationId xmlns:p14="http://schemas.microsoft.com/office/powerpoint/2010/main" val="3903587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813</Words>
  <Application>Microsoft Office PowerPoint</Application>
  <PresentationFormat>Widescreen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What is this document?</vt:lpstr>
      <vt:lpstr>GSA TFCC Counterproposals </vt:lpstr>
      <vt:lpstr>Council Feedback</vt:lpstr>
      <vt:lpstr>Additional Student Concern: Varsity Courts</vt:lpstr>
      <vt:lpstr>Carry-Over Concern from last TFCC: Graduate Program Administrator (GPA) Gaps</vt:lpstr>
      <vt:lpstr>Political Issue: Declining Student Aid Funding</vt:lpstr>
      <vt:lpstr>GSA Asks</vt:lpstr>
      <vt:lpstr>Ask #1: Reduction of Course-Based Student Tuition Increase</vt:lpstr>
      <vt:lpstr>Ask #2: Reduction in Mandatory Non-Instructional Fees from 4% to 2%</vt:lpstr>
      <vt:lpstr>Ask #3: Creation of tuition/fee-offsetting “Affordability Grants”</vt:lpstr>
      <vt:lpstr>Ask #4: Commissioning a Report on Effects of Operating Grant Cuts on University</vt:lpstr>
      <vt:lpstr>Ask #5: Commit to a Strategy on How to Close GPA Gap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GSA TFCC Counterproposals </dc:title>
  <dc:creator>Andrew Kemle</dc:creator>
  <cp:lastModifiedBy>Andrew Kemle</cp:lastModifiedBy>
  <cp:revision>3</cp:revision>
  <dcterms:created xsi:type="dcterms:W3CDTF">2024-10-12T01:42:01Z</dcterms:created>
  <dcterms:modified xsi:type="dcterms:W3CDTF">2024-10-22T17:14:10Z</dcterms:modified>
</cp:coreProperties>
</file>